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31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0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comment1.xml" ContentType="application/vnd.openxmlformats-officedocument.presentationml.comment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82" r:id="rId3"/>
    <p:sldId id="262" r:id="rId4"/>
    <p:sldId id="263" r:id="rId5"/>
    <p:sldId id="264" r:id="rId6"/>
    <p:sldId id="266" r:id="rId7"/>
    <p:sldId id="258" r:id="rId8"/>
    <p:sldId id="259" r:id="rId9"/>
    <p:sldId id="260" r:id="rId10"/>
    <p:sldId id="261" r:id="rId11"/>
    <p:sldId id="272" r:id="rId12"/>
    <p:sldId id="273" r:id="rId13"/>
    <p:sldId id="274" r:id="rId14"/>
    <p:sldId id="275" r:id="rId15"/>
    <p:sldId id="276" r:id="rId16"/>
    <p:sldId id="279" r:id="rId17"/>
    <p:sldId id="277" r:id="rId18"/>
    <p:sldId id="280" r:id="rId19"/>
    <p:sldId id="283" r:id="rId20"/>
    <p:sldId id="292" r:id="rId21"/>
    <p:sldId id="285" r:id="rId22"/>
    <p:sldId id="291" r:id="rId23"/>
    <p:sldId id="293" r:id="rId24"/>
    <p:sldId id="294" r:id="rId25"/>
    <p:sldId id="286" r:id="rId26"/>
    <p:sldId id="289" r:id="rId27"/>
    <p:sldId id="288" r:id="rId28"/>
    <p:sldId id="290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8" r:id="rId41"/>
    <p:sldId id="307" r:id="rId42"/>
    <p:sldId id="306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goner, Jessica D (DLG)" initials="WJD(" lastIdx="1" clrIdx="0">
    <p:extLst>
      <p:ext uri="{19B8F6BF-5375-455C-9EA6-DF929625EA0E}">
        <p15:presenceInfo xmlns:p15="http://schemas.microsoft.com/office/powerpoint/2012/main" userId="S::jessica.wagoner@ky.gov::2b903b51-6b53-4851-a1e6-f902fdf1c3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33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7T13:05:31.964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0AD9-B4D2-47CB-B503-D6D878C79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E9B20D-F116-45D1-8A2F-B4E4DB7A4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2F9CC-5723-4C56-9C38-DA25ABDC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DADED-FE1B-4729-BA50-98CA2D76B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7DDA2-060E-45E5-884B-F617BF5B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9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FC1F4-6D57-4DE6-9445-A70A1CB1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53522-ED88-4FE1-9C83-9D7730319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A9A53-89E5-471E-B50F-8EDF3F1E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5A470-FB5E-49BE-B1E3-30A1DC08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2938C-E8EA-4EC8-A68D-ABCEBA19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8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167F41-789E-4574-B781-543CBBDEE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1923F-E354-4503-B92D-528EC0D0F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93F1-FCAD-44FF-A2B0-AA72203F5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A65F3-347A-49C4-9552-8F9C36AF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D713C-D1FE-430C-8831-30019B50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57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760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21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791C-A1B1-4D50-A2E6-0A01D819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EDC8-8FEA-49EB-9D39-7FFD1FAD2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2B80C-E585-4B46-ADED-7BB8D86ED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6B8AF-CA69-4D73-A110-862DDD7E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56B08-A298-4A0F-80BF-27D5B2B8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1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45FE3-1E65-4E18-9637-3425B1479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386B7-E5B9-4208-9958-0953CB8D9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215AA-BB28-4BC4-9ED2-E4E75EE5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7598-4752-4830-A99D-CDF2DF46157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88771-051F-4A1C-ACB3-17C3F44A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ADF57-B2BD-45E0-A67B-64EAEEEC2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FB59-11F4-4968-9777-47982A535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5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6D000-FA6F-421B-B059-70E97722E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D94A0-C382-40AD-999D-E2011DFF5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98F54-7455-4476-84A8-7B00949CB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AC37D-5C61-4334-B7AC-F84FA1B4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F4364-9D8D-4BF3-B77E-C0406E92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C341C-1191-4DDE-9FBA-4BE4E40E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FC19A-47AB-44AB-8E29-CDC3627C7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0AA15-F0C2-40CB-9212-3FB2ADA14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C9F85-3DEA-4919-82F0-D1868AE1B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A72A25-83E0-4985-AF81-A6547A185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E26552-9920-45CF-9F7B-AC6E82729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A76C78-068F-4987-AB16-DAB52ADA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C2FB76-68DD-4755-97DC-D6131BA0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A5FEA4-5641-4CBB-A9A9-E02356FE4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865E7-51C3-42C0-8302-22BC4265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02D4A-8D0E-453D-9809-16CE2DA95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458F7-68A7-4C7D-9197-4C8E55E9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E1854-A676-4379-B740-E152AC31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6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3A0E5-0572-4DBC-88FF-3E7F4180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28689B-8785-496E-B553-FBBB38E1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9A6DB-61C2-4193-9A15-3BAFFFF3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B1318-15C9-4C3A-8F97-418CEF97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AEB45-B8A8-498F-9F96-60EF223B0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F6F31-D443-4BD0-8EEA-AF2CF8DCC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4A4D8-9440-489A-A344-10A872F4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13F40-E056-44AE-A8DC-92533F87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1CFE8-99AE-4DCE-9D69-89DD74FEE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6311-8D87-4E2F-BDD4-113733FE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07EAEF-9478-4E24-AF36-C4415725D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3F304-3995-49DE-8BC3-04FDC9FC6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1E2C5-D08F-4261-B269-1CB3681C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31E9-4B43-48FA-AD08-3A6988FB2B1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4B638-7A9A-402F-AEA7-77A71CA6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BC9FE-FB70-4E23-98E8-3E124612F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9ED0-5BA4-4A33-B8B8-7FD80FFE3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FB53B-A18E-4909-954B-A416F3ECA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BA95B-DE92-48E5-86A0-1826B7700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A3532-C059-4B9B-B7E4-CC7B8C4F6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7598-4752-4830-A99D-CDF2DF46157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8851D-79C1-49D3-9954-77FDF04D5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4819B-A807-43F2-B351-4B3B69DE4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FB59-11F4-4968-9777-47982A5352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1538527D-7386-44D0-9D77-5E2EB1D37FF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2" y="5088836"/>
            <a:ext cx="7858538" cy="1645564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5D7C6E7-729E-43E6-A179-B1B03C53A97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0"/>
            <a:ext cx="2941982" cy="2849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45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1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ydlgweb.ky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ydlgweb.ky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A59220-41E6-43A4-A72E-128DBE12CCBA}"/>
              </a:ext>
            </a:extLst>
          </p:cNvPr>
          <p:cNvSpPr txBox="1"/>
          <p:nvPr/>
        </p:nvSpPr>
        <p:spPr>
          <a:xfrm>
            <a:off x="687762" y="114420"/>
            <a:ext cx="12153089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>
              <a:ln>
                <a:solidFill>
                  <a:srgbClr val="002060"/>
                </a:solidFill>
              </a:ln>
              <a:solidFill>
                <a:schemeClr val="bg1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Garamond" panose="02020404030301010803" pitchFamily="18" charset="0"/>
                <a:ea typeface="+mj-ea"/>
                <a:cs typeface="+mj-cs"/>
              </a:rPr>
              <a:t>Kentucky County Sheriff’s </a:t>
            </a:r>
          </a:p>
          <a:p>
            <a:pPr algn="ctr"/>
            <a:r>
              <a:rPr lang="en-US" sz="5400" u="sng" dirty="0">
                <a:solidFill>
                  <a:schemeClr val="bg1"/>
                </a:solidFill>
                <a:latin typeface="Garamond" panose="02020404030301010803" pitchFamily="18" charset="0"/>
                <a:ea typeface="+mj-ea"/>
                <a:cs typeface="+mj-cs"/>
              </a:rPr>
              <a:t>Association Conference</a:t>
            </a:r>
          </a:p>
          <a:p>
            <a:pPr algn="ctr"/>
            <a:endParaRPr lang="en-US" sz="5400" dirty="0">
              <a:solidFill>
                <a:schemeClr val="bg1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algn="ctr"/>
            <a:r>
              <a:rPr lang="en-US" sz="4800" u="sng" dirty="0">
                <a:solidFill>
                  <a:schemeClr val="bg1"/>
                </a:solidFill>
                <a:latin typeface="Garamond" panose="02020404030301010803" pitchFamily="18" charset="0"/>
                <a:ea typeface="+mj-ea"/>
                <a:cs typeface="+mj-cs"/>
              </a:rPr>
              <a:t>Bookkeeper Training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Garamond" panose="02020404030301010803" pitchFamily="18" charset="0"/>
                <a:ea typeface="+mj-ea"/>
                <a:cs typeface="+mj-cs"/>
              </a:rPr>
              <a:t>September 2021</a:t>
            </a:r>
            <a:endParaRPr lang="en-US" sz="4800" dirty="0">
              <a:solidFill>
                <a:schemeClr val="bg1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  <a:ea typeface="+mj-ea"/>
                <a:cs typeface="+mj-cs"/>
              </a:rPr>
              <a:t>Department for Local Government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  <a:ea typeface="+mj-ea"/>
                <a:cs typeface="+mj-cs"/>
              </a:rPr>
              <a:t>Office of Financial Management &amp; Administration</a:t>
            </a:r>
          </a:p>
          <a:p>
            <a:pPr algn="ctr"/>
            <a:endParaRPr lang="en-US" sz="4800" dirty="0">
              <a:ln>
                <a:solidFill>
                  <a:srgbClr val="002060"/>
                </a:solidFill>
              </a:ln>
              <a:solidFill>
                <a:schemeClr val="bg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5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Setting Maximum Amounts for Fee Offices</a:t>
            </a:r>
            <a:b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Deputies and Assistants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KRS 64.530</a:t>
            </a: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The Fiscal Courts shall fix annually the maximum amount including fringe benefits which the County Clerk and Sheriff may expend for deputies and assistants.</a:t>
            </a:r>
          </a:p>
        </p:txBody>
      </p:sp>
    </p:spTree>
    <p:extLst>
      <p:ext uri="{BB962C8B-B14F-4D97-AF65-F5344CB8AC3E}">
        <p14:creationId xmlns:p14="http://schemas.microsoft.com/office/powerpoint/2010/main" val="266391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75150" y="500063"/>
            <a:ext cx="7816850" cy="132556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60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3" name="Picture 2" descr="Table, letter&#10;&#10;Description automatically generated">
            <a:extLst>
              <a:ext uri="{FF2B5EF4-FFF2-40B4-BE49-F238E27FC236}">
                <a16:creationId xmlns:a16="http://schemas.microsoft.com/office/drawing/2014/main" id="{0FE35B54-909B-42AA-A258-334140077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43067"/>
            <a:ext cx="4913393" cy="6215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00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Approving Fee </a:t>
            </a:r>
            <a:b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Office Budgets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Amount budgeted to receive from the Fiscal Court on line 11</a:t>
            </a:r>
          </a:p>
          <a:p>
            <a:pPr marL="914400" lvl="2" indent="0">
              <a:buNone/>
            </a:pP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If the Fiscal Court pays for an item out of the Fiscal Court budget, the same item should not be listed in      line 11</a:t>
            </a:r>
          </a:p>
        </p:txBody>
      </p:sp>
    </p:spTree>
    <p:extLst>
      <p:ext uri="{BB962C8B-B14F-4D97-AF65-F5344CB8AC3E}">
        <p14:creationId xmlns:p14="http://schemas.microsoft.com/office/powerpoint/2010/main" val="19103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0773" y="-262859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Sheriff’s Budget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52EF7508-97A6-4725-A0B1-DF484E378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847581"/>
              </p:ext>
            </p:extLst>
          </p:nvPr>
        </p:nvGraphicFramePr>
        <p:xfrm>
          <a:off x="3430773" y="967012"/>
          <a:ext cx="7727061" cy="5795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9457200" imgH="5849280" progId="Excel.Sheet.8">
                  <p:embed/>
                </p:oleObj>
              </mc:Choice>
              <mc:Fallback>
                <p:oleObj name="Worksheet" r:id="rId3" imgW="9457200" imgH="5849280" progId="Excel.Sheet.8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773" y="967012"/>
                        <a:ext cx="7727061" cy="579529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9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Fee Official Support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60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Fiscal Courts may support County Sherriff’s expenses through the payments of claims presented to the Fiscal Court and paid from a properly budgeted line item in the county budget.</a:t>
            </a: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rgbClr val="FFFF00"/>
                </a:solidFill>
                <a:latin typeface="Garamond" panose="02020404030301010803" pitchFamily="18" charset="0"/>
              </a:rPr>
              <a:t>Lump Sum Payments </a:t>
            </a:r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(i.e. prior year excess fee reimbursement to the fee office) are prohibited.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KRS 64.710</a:t>
            </a:r>
          </a:p>
        </p:txBody>
      </p:sp>
    </p:spTree>
    <p:extLst>
      <p:ext uri="{BB962C8B-B14F-4D97-AF65-F5344CB8AC3E}">
        <p14:creationId xmlns:p14="http://schemas.microsoft.com/office/powerpoint/2010/main" val="30817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Handling Public Funds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60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All accounting systems must comply with the cash basis of accounting</a:t>
            </a: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Pre-numbered three-part receipt should be issued for all receipts. – KRS 64.840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Bonding of all officials/employees who handle public fund for an amount covering the maximum amount they have in their control at one time.</a:t>
            </a:r>
          </a:p>
        </p:txBody>
      </p:sp>
    </p:spTree>
    <p:extLst>
      <p:ext uri="{BB962C8B-B14F-4D97-AF65-F5344CB8AC3E}">
        <p14:creationId xmlns:p14="http://schemas.microsoft.com/office/powerpoint/2010/main" val="380050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Handling Public Funds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</a:p>
          <a:p>
            <a:pPr marL="0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4100" dirty="0">
                <a:solidFill>
                  <a:schemeClr val="bg1"/>
                </a:solidFill>
                <a:latin typeface="Garamond" panose="02020404030301010803" pitchFamily="18" charset="0"/>
              </a:rPr>
              <a:t>Advertisements for completive bids prior to purchases exceeding $20,000 – KRS 424.260</a:t>
            </a:r>
          </a:p>
          <a:p>
            <a:pPr lvl="2"/>
            <a:endParaRPr lang="en-US" sz="41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4100" dirty="0">
                <a:solidFill>
                  <a:schemeClr val="bg1"/>
                </a:solidFill>
                <a:latin typeface="Garamond" panose="02020404030301010803" pitchFamily="18" charset="0"/>
              </a:rPr>
              <a:t>No bonuses, no payments for goods or services, and no contributions. – Section 3</a:t>
            </a:r>
          </a:p>
          <a:p>
            <a:pPr marL="914400" lvl="2" indent="0">
              <a:buNone/>
            </a:pPr>
            <a:endParaRPr lang="en-US" sz="41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4100" dirty="0">
                <a:solidFill>
                  <a:schemeClr val="bg1"/>
                </a:solidFill>
                <a:latin typeface="Garamond" panose="02020404030301010803" pitchFamily="18" charset="0"/>
              </a:rPr>
              <a:t>Annual financial statement prepared – KRS 424.220</a:t>
            </a:r>
          </a:p>
          <a:p>
            <a:pPr lvl="2"/>
            <a:endParaRPr lang="en-US" sz="41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4100" dirty="0">
                <a:solidFill>
                  <a:schemeClr val="bg1"/>
                </a:solidFill>
                <a:latin typeface="Garamond" panose="02020404030301010803" pitchFamily="18" charset="0"/>
              </a:rPr>
              <a:t>Books </a:t>
            </a:r>
            <a:r>
              <a:rPr lang="en-US" sz="41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of </a:t>
            </a:r>
            <a:r>
              <a:rPr lang="en-US" sz="4100" dirty="0">
                <a:solidFill>
                  <a:schemeClr val="bg1"/>
                </a:solidFill>
                <a:latin typeface="Garamond" panose="02020404030301010803" pitchFamily="18" charset="0"/>
              </a:rPr>
              <a:t>original entry for receipts and expenditures and </a:t>
            </a:r>
            <a:r>
              <a:rPr lang="en-US" sz="41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or </a:t>
            </a:r>
            <a:r>
              <a:rPr lang="en-US" sz="4100" dirty="0">
                <a:solidFill>
                  <a:schemeClr val="bg1"/>
                </a:solidFill>
                <a:latin typeface="Garamond" panose="02020404030301010803" pitchFamily="18" charset="0"/>
              </a:rPr>
              <a:t>utilization of daily cash check-out sheets-KRS 68.210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1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Handling Public Funds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60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Daily deposits intact into federally insured banking institution. – KRS 68.210</a:t>
            </a: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All investments must follow the Investment Policy adopted by the agency. – KRS 66.480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Personal fund kept separate from public – KRS 64.850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600" dirty="0">
                <a:solidFill>
                  <a:schemeClr val="bg1"/>
                </a:solidFill>
                <a:latin typeface="Garamond" panose="02020404030301010803" pitchFamily="18" charset="0"/>
              </a:rPr>
              <a:t>Monthly bank reconciliation – KRS 68.210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Handling Public Funds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4601"/>
            <a:ext cx="10515600" cy="46269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Disbursement by check only – KRS 68.210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Fixed Assets documentation (inventory)</a:t>
            </a: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Preparation of an annual budge showing estimated receipts and expenditures – KRS 68.210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Interest Bearing Accounts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Sheriff Fee Accounting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1472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Prescribed by the State Local Officer</a:t>
            </a:r>
          </a:p>
          <a:p>
            <a:pPr lvl="3"/>
            <a:endParaRPr lang="en-US" sz="3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Cash Basis of Accounting</a:t>
            </a:r>
          </a:p>
          <a:p>
            <a:pPr lvl="3"/>
            <a:endParaRPr lang="en-US" sz="3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Requires budget approval by the Fiscal Court</a:t>
            </a:r>
          </a:p>
          <a:p>
            <a:pPr lvl="3"/>
            <a:endParaRPr lang="en-US" sz="3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Quarterly Financial Statement submitted to the State Local Finance Officer.</a:t>
            </a:r>
          </a:p>
          <a:p>
            <a:pPr marL="914400" lvl="2" indent="0">
              <a:buNone/>
            </a:pPr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Counties Branch</a:t>
            </a:r>
            <a:b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Your Local Gov. Advisor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				</a:t>
            </a:r>
            <a:r>
              <a:rPr lang="en-US" sz="4800" dirty="0">
                <a:solidFill>
                  <a:schemeClr val="bg1"/>
                </a:solidFill>
                <a:latin typeface="Garamond" panose="02020404030301010803" pitchFamily="18" charset="0"/>
              </a:rPr>
              <a:t>Tom Dobson</a:t>
            </a:r>
          </a:p>
          <a:p>
            <a:pPr lvl="1"/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Buffalo Trace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KIPDA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Lincoln Trail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Northern KY</a:t>
            </a:r>
          </a:p>
        </p:txBody>
      </p:sp>
    </p:spTree>
    <p:extLst>
      <p:ext uri="{BB962C8B-B14F-4D97-AF65-F5344CB8AC3E}">
        <p14:creationId xmlns:p14="http://schemas.microsoft.com/office/powerpoint/2010/main" val="9946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Sheriff Fee Accounting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1472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Books of </a:t>
            </a:r>
            <a:r>
              <a:rPr lang="en-US" sz="35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Account</a:t>
            </a: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3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Three-part receipts</a:t>
            </a:r>
          </a:p>
          <a:p>
            <a:pPr lvl="3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Daily Cash Checkout Sheet</a:t>
            </a:r>
          </a:p>
          <a:p>
            <a:pPr lvl="3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Receipt Journal</a:t>
            </a:r>
          </a:p>
          <a:p>
            <a:pPr lvl="3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Check Distribution Register</a:t>
            </a:r>
          </a:p>
          <a:p>
            <a:pPr lvl="3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Expenditure Ledger</a:t>
            </a:r>
          </a:p>
          <a:p>
            <a:pPr lvl="3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Quarterly Financial Statement</a:t>
            </a:r>
          </a:p>
          <a:p>
            <a:pPr lvl="3"/>
            <a:endParaRPr lang="en-US" sz="33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Receipt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1472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400" dirty="0">
                <a:solidFill>
                  <a:schemeClr val="bg1"/>
                </a:solidFill>
                <a:latin typeface="Garamond" panose="02020404030301010803" pitchFamily="18" charset="0"/>
              </a:rPr>
              <a:t>Source document of record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latin typeface="Garamond" panose="02020404030301010803" pitchFamily="18" charset="0"/>
              </a:rPr>
              <a:t>Three-part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latin typeface="Garamond" panose="02020404030301010803" pitchFamily="18" charset="0"/>
              </a:rPr>
              <a:t>Pre-numbered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latin typeface="Garamond" panose="02020404030301010803" pitchFamily="18" charset="0"/>
              </a:rPr>
              <a:t>Original given to payor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latin typeface="Garamond" panose="02020404030301010803" pitchFamily="18" charset="0"/>
              </a:rPr>
              <a:t>Copy attached to daily checkout</a:t>
            </a:r>
          </a:p>
          <a:p>
            <a:pPr lvl="2"/>
            <a:r>
              <a:rPr lang="en-US" sz="3400" dirty="0">
                <a:solidFill>
                  <a:schemeClr val="bg1"/>
                </a:solidFill>
                <a:latin typeface="Garamond" panose="02020404030301010803" pitchFamily="18" charset="0"/>
              </a:rPr>
              <a:t>Copy filed numerically</a:t>
            </a:r>
          </a:p>
          <a:p>
            <a:pPr marL="914400" lvl="2" indent="0">
              <a:buNone/>
            </a:pPr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9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endParaRPr lang="en-US" sz="60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E33306-8EA3-4AC9-8E83-A5129D630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09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Daily Cash</a:t>
            </a: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b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Checkout Sheet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1472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Daily Summary of activity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Broken down into various categories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Receipt form totals are posted here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Daily deposits should equal the sum total of all daily cash checkout sheets.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35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endParaRPr lang="en-US" sz="60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56EEEC-43BC-4F0B-88F0-8C76AF163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95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Receipts Journal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1472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700" dirty="0">
                <a:solidFill>
                  <a:schemeClr val="bg1"/>
                </a:solidFill>
                <a:latin typeface="Garamond" panose="02020404030301010803" pitchFamily="18" charset="0"/>
              </a:rPr>
              <a:t>Records receipts by category</a:t>
            </a:r>
          </a:p>
          <a:p>
            <a:pPr lvl="3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700" dirty="0">
                <a:solidFill>
                  <a:schemeClr val="bg1"/>
                </a:solidFill>
                <a:latin typeface="Garamond" panose="02020404030301010803" pitchFamily="18" charset="0"/>
              </a:rPr>
              <a:t>Daily recording of cash checkouts sheet data is posted here</a:t>
            </a:r>
          </a:p>
          <a:p>
            <a:pPr lvl="3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700" dirty="0">
                <a:solidFill>
                  <a:schemeClr val="bg1"/>
                </a:solidFill>
                <a:latin typeface="Garamond" panose="02020404030301010803" pitchFamily="18" charset="0"/>
              </a:rPr>
              <a:t>Journal information is transferred to part 2 of the Quarterly Financial Statement</a:t>
            </a:r>
          </a:p>
          <a:p>
            <a:pPr marL="914400" lvl="2" indent="0">
              <a:buNone/>
            </a:pPr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33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Expenditure Ledger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AF4B0B-FD60-4FF0-8D97-C09EFA3E1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21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79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Expenditure Ledger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1472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700" dirty="0">
                <a:solidFill>
                  <a:schemeClr val="bg1"/>
                </a:solidFill>
                <a:latin typeface="Garamond" panose="02020404030301010803" pitchFamily="18" charset="0"/>
              </a:rPr>
              <a:t>Chronological posting from check distribution register (checkbook register)</a:t>
            </a:r>
          </a:p>
          <a:p>
            <a:pPr lvl="3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700" dirty="0">
                <a:solidFill>
                  <a:schemeClr val="bg1"/>
                </a:solidFill>
                <a:latin typeface="Garamond" panose="02020404030301010803" pitchFamily="18" charset="0"/>
              </a:rPr>
              <a:t>Breaks down expenditures by category</a:t>
            </a:r>
          </a:p>
          <a:p>
            <a:pPr lvl="3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700" dirty="0">
                <a:solidFill>
                  <a:schemeClr val="bg1"/>
                </a:solidFill>
                <a:latin typeface="Garamond" panose="02020404030301010803" pitchFamily="18" charset="0"/>
              </a:rPr>
              <a:t>Expenditure Ledger information is transferred to part 3 of the Quarterly Financial Statement</a:t>
            </a:r>
          </a:p>
          <a:p>
            <a:pPr marL="914400" lvl="2" indent="0">
              <a:buNone/>
            </a:pPr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4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endParaRPr lang="en-US" sz="60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0C6B86-A27D-4D5C-B613-A589F7A7D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396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964" y="2314723"/>
            <a:ext cx="8943312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Budget &amp; Quarterly Report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Counties Branch</a:t>
            </a:r>
            <a:b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Your Local Gov. Advisor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				 </a:t>
            </a:r>
            <a:r>
              <a:rPr lang="en-US" sz="4800" dirty="0">
                <a:solidFill>
                  <a:schemeClr val="bg1"/>
                </a:solidFill>
                <a:latin typeface="Garamond" panose="02020404030301010803" pitchFamily="18" charset="0"/>
              </a:rPr>
              <a:t>Jaarad Taylor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Big Sandy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Bluegrass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FIVCO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Gateway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KY River</a:t>
            </a:r>
          </a:p>
        </p:txBody>
      </p:sp>
    </p:spTree>
    <p:extLst>
      <p:ext uri="{BB962C8B-B14F-4D97-AF65-F5344CB8AC3E}">
        <p14:creationId xmlns:p14="http://schemas.microsoft.com/office/powerpoint/2010/main" val="41550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Quarterly Financial</a:t>
            </a: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 Statement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14723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Cumulative Report</a:t>
            </a:r>
          </a:p>
          <a:p>
            <a:pPr lvl="2"/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Due 30</a:t>
            </a:r>
            <a:r>
              <a:rPr lang="en-US" sz="60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th</a:t>
            </a:r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 of the month following quarter</a:t>
            </a:r>
          </a:p>
          <a:p>
            <a:pPr lvl="2"/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Four Parts</a:t>
            </a:r>
          </a:p>
          <a:p>
            <a:pPr lvl="3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Summary &amp; Reconciliation</a:t>
            </a:r>
          </a:p>
          <a:p>
            <a:pPr lvl="3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Receipts</a:t>
            </a:r>
          </a:p>
          <a:p>
            <a:pPr lvl="3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Disbursements</a:t>
            </a:r>
          </a:p>
          <a:p>
            <a:pPr lvl="3"/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</a:rPr>
              <a:t>Liabilities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Garamond" panose="02020404030301010803" pitchFamily="18" charset="0"/>
              </a:rPr>
              <a:t>Long Term Debt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Garamond" panose="02020404030301010803" pitchFamily="18" charset="0"/>
              </a:rPr>
              <a:t>Example: Vehicle/Purchase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Garamond" panose="02020404030301010803" pitchFamily="18" charset="0"/>
              </a:rPr>
              <a:t>Short Term Debt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Garamond" panose="02020404030301010803" pitchFamily="18" charset="0"/>
              </a:rPr>
              <a:t>Example: Fee Advancement</a:t>
            </a:r>
          </a:p>
          <a:p>
            <a:pPr marL="914400" lvl="2" indent="0">
              <a:buNone/>
            </a:pPr>
            <a:r>
              <a:rPr lang="en-US" sz="35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4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endParaRPr lang="en-US" sz="60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48CF26-6928-42E0-B51F-CAAD60C81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endParaRPr lang="en-US" sz="60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4EB269-64AB-4DDF-891C-4DB4DFCB8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79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822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endParaRPr lang="en-US" sz="60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FD2E1E-3AEC-4B3C-AA16-BCD2E62EA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975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endParaRPr lang="en-US" sz="60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F2DB8B-F668-4552-9880-9298EC79F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479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902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3145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987181-B46F-47AB-A05C-472855B28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0"/>
            <a:ext cx="48456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848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Your Budget /</a:t>
            </a: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b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Quarterly Report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7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 descr="Miss You Bee">
            <a:extLst>
              <a:ext uri="{FF2B5EF4-FFF2-40B4-BE49-F238E27FC236}">
                <a16:creationId xmlns:a16="http://schemas.microsoft.com/office/drawing/2014/main" id="{C4C04314-3DF3-45D7-AD3B-CB6C55020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38" y="3330146"/>
            <a:ext cx="3429000" cy="3429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9DE39D-018D-4536-843D-907DCCE5D5FB}"/>
              </a:ext>
            </a:extLst>
          </p:cNvPr>
          <p:cNvSpPr txBox="1"/>
          <p:nvPr/>
        </p:nvSpPr>
        <p:spPr>
          <a:xfrm>
            <a:off x="3894269" y="3330146"/>
            <a:ext cx="64545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Do We Look For ???</a:t>
            </a:r>
          </a:p>
        </p:txBody>
      </p:sp>
    </p:spTree>
    <p:extLst>
      <p:ext uri="{BB962C8B-B14F-4D97-AF65-F5344CB8AC3E}">
        <p14:creationId xmlns:p14="http://schemas.microsoft.com/office/powerpoint/2010/main" val="2371692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3145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C9ACD3-FF15-4B2A-B422-F2A8D5E14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0" y="182880"/>
            <a:ext cx="4297680" cy="6461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8593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3145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84C046-7E66-47B5-896A-9F3BE6096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0" y="182880"/>
            <a:ext cx="4572000" cy="65215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3368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Common Errors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88205"/>
            <a:ext cx="11516679" cy="526715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6900" dirty="0">
                <a:solidFill>
                  <a:schemeClr val="bg1"/>
                </a:solidFill>
                <a:latin typeface="Garamond" panose="02020404030301010803" pitchFamily="18" charset="0"/>
              </a:rPr>
              <a:t>Fee account is “force balance” to incorrect data</a:t>
            </a:r>
          </a:p>
          <a:p>
            <a:pPr lvl="3"/>
            <a:endParaRPr lang="en-US" sz="67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6900" dirty="0">
                <a:solidFill>
                  <a:schemeClr val="bg1"/>
                </a:solidFill>
                <a:latin typeface="Garamond" panose="02020404030301010803" pitchFamily="18" charset="0"/>
              </a:rPr>
              <a:t>Account bank reconciliation not shown</a:t>
            </a:r>
          </a:p>
          <a:p>
            <a:pPr lvl="3"/>
            <a:endParaRPr lang="en-US" sz="67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6900" dirty="0">
                <a:solidFill>
                  <a:schemeClr val="bg1"/>
                </a:solidFill>
                <a:latin typeface="Garamond" panose="02020404030301010803" pitchFamily="18" charset="0"/>
              </a:rPr>
              <a:t>Book Balance and Reconciled Bank Balance do not agree</a:t>
            </a:r>
          </a:p>
          <a:p>
            <a:pPr lvl="3"/>
            <a:endParaRPr lang="en-US" sz="67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6900" dirty="0">
                <a:solidFill>
                  <a:schemeClr val="bg1"/>
                </a:solidFill>
                <a:latin typeface="Garamond" panose="02020404030301010803" pitchFamily="18" charset="0"/>
              </a:rPr>
              <a:t>Year-to-Date Column not completed and totaled</a:t>
            </a:r>
          </a:p>
          <a:p>
            <a:pPr lvl="3"/>
            <a:endParaRPr lang="en-US" sz="67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6900" dirty="0">
                <a:solidFill>
                  <a:schemeClr val="bg1"/>
                </a:solidFill>
                <a:latin typeface="Garamond" panose="02020404030301010803" pitchFamily="18" charset="0"/>
              </a:rPr>
              <a:t>Part Four, Liabilities Outstanding sheet is missing or incomplete</a:t>
            </a:r>
          </a:p>
          <a:p>
            <a:pPr lvl="3"/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r>
              <a:rPr lang="en-US" sz="80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Counties Branch</a:t>
            </a:r>
            <a:b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Your Local Gov. Advisor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				</a:t>
            </a:r>
            <a:r>
              <a:rPr lang="en-US" sz="4800" dirty="0">
                <a:solidFill>
                  <a:schemeClr val="bg1"/>
                </a:solidFill>
                <a:latin typeface="Garamond" panose="02020404030301010803" pitchFamily="18" charset="0"/>
              </a:rPr>
              <a:t> Lisa Dale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Barren River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Cumberland Valley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Lake Cumberland</a:t>
            </a:r>
          </a:p>
        </p:txBody>
      </p:sp>
    </p:spTree>
    <p:extLst>
      <p:ext uri="{BB962C8B-B14F-4D97-AF65-F5344CB8AC3E}">
        <p14:creationId xmlns:p14="http://schemas.microsoft.com/office/powerpoint/2010/main" val="33009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Common Errors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4" y="2610935"/>
            <a:ext cx="11516679" cy="526715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8000" dirty="0">
                <a:solidFill>
                  <a:schemeClr val="bg1"/>
                </a:solidFill>
                <a:latin typeface="Garamond" panose="02020404030301010803" pitchFamily="18" charset="0"/>
              </a:rPr>
              <a:t>Report not signed by the fee official</a:t>
            </a:r>
          </a:p>
          <a:p>
            <a:pPr lvl="3"/>
            <a:endParaRPr lang="en-US" sz="8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8000" dirty="0">
                <a:solidFill>
                  <a:schemeClr val="bg1"/>
                </a:solidFill>
                <a:latin typeface="Garamond" panose="02020404030301010803" pitchFamily="18" charset="0"/>
              </a:rPr>
              <a:t>Basic math errors</a:t>
            </a:r>
          </a:p>
          <a:p>
            <a:pPr lvl="3"/>
            <a:endParaRPr lang="en-US" sz="8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8000" dirty="0">
                <a:solidFill>
                  <a:schemeClr val="bg1"/>
                </a:solidFill>
                <a:latin typeface="Garamond" panose="02020404030301010803" pitchFamily="18" charset="0"/>
              </a:rPr>
              <a:t>Figures not recorded in the budget estimate section of receipts and disbursements</a:t>
            </a:r>
          </a:p>
          <a:p>
            <a:pPr lvl="3"/>
            <a:endParaRPr lang="en-US" sz="8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8000" dirty="0">
                <a:solidFill>
                  <a:schemeClr val="bg1"/>
                </a:solidFill>
                <a:latin typeface="Garamond" panose="02020404030301010803" pitchFamily="18" charset="0"/>
              </a:rPr>
              <a:t>Report not shown as cumulative amount on Part One, column 2</a:t>
            </a:r>
          </a:p>
          <a:p>
            <a:pPr lvl="3"/>
            <a:endParaRPr lang="en-US" sz="67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6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3"/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r>
              <a:rPr lang="en-US" sz="80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Check Sheets</a:t>
            </a:r>
            <a:endParaRPr lang="en-US" sz="6000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26772"/>
            <a:ext cx="10515600" cy="52671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endParaRPr lang="en-US" sz="340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2"/>
            <a:r>
              <a:rPr lang="en-US" sz="3400" smtClean="0">
                <a:solidFill>
                  <a:schemeClr val="bg1"/>
                </a:solidFill>
                <a:latin typeface="Garamond" panose="02020404030301010803" pitchFamily="18" charset="0"/>
              </a:rPr>
              <a:t>Both </a:t>
            </a:r>
            <a:r>
              <a:rPr lang="en-US" sz="3400" dirty="0">
                <a:solidFill>
                  <a:schemeClr val="bg1"/>
                </a:solidFill>
                <a:latin typeface="Garamond" panose="02020404030301010803" pitchFamily="18" charset="0"/>
              </a:rPr>
              <a:t>the Budget and Quarterly Report Check Sheets are available on our website</a:t>
            </a:r>
          </a:p>
          <a:p>
            <a:pPr lvl="3"/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1371600" lvl="3" indent="0">
              <a:buNone/>
            </a:pPr>
            <a:r>
              <a:rPr lang="en-US" sz="3200" dirty="0">
                <a:solidFill>
                  <a:srgbClr val="FFFF00"/>
                </a:solidFill>
                <a:latin typeface="Garamond" panose="02020404030301010803" pitchFamily="18" charset="0"/>
              </a:rPr>
              <a:t>www.kydlgweb.ky.gov</a:t>
            </a:r>
          </a:p>
          <a:p>
            <a:pPr marL="914400" lvl="2" indent="0">
              <a:buNone/>
            </a:pPr>
            <a:r>
              <a:rPr lang="en-US" sz="80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855" y="611272"/>
            <a:ext cx="7816788" cy="1325563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7410" y="1739128"/>
            <a:ext cx="10515600" cy="52671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1371600" lvl="3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Department for Local Government </a:t>
            </a:r>
          </a:p>
          <a:p>
            <a:pPr marL="1371600" lvl="3" indent="0" algn="ctr">
              <a:buNone/>
            </a:pP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1371600" lvl="3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Office of Financial Management &amp; Administration</a:t>
            </a:r>
          </a:p>
          <a:p>
            <a:pPr lvl="3" algn="ctr"/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1371600" lvl="3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100 Airport Road</a:t>
            </a:r>
          </a:p>
          <a:p>
            <a:pPr marL="1371600" lvl="3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Frankfort, KY 40601</a:t>
            </a:r>
          </a:p>
          <a:p>
            <a:pPr marL="1371600" lvl="3" indent="0" algn="ctr">
              <a:buNone/>
            </a:pPr>
            <a:r>
              <a:rPr lang="en-US" sz="3200" dirty="0">
                <a:solidFill>
                  <a:srgbClr val="FFFF00"/>
                </a:solidFill>
                <a:latin typeface="Garamond" panose="020204040303010108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www.kydlgweb.ky.gov</a:t>
            </a:r>
            <a:endParaRPr lang="en-US" sz="3200" dirty="0">
              <a:solidFill>
                <a:srgbClr val="FFFF00"/>
              </a:solidFill>
              <a:latin typeface="Garamond" panose="02020404030301010803" pitchFamily="18" charset="0"/>
            </a:endParaRPr>
          </a:p>
          <a:p>
            <a:pPr marL="1371600" lvl="3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1-800-346-5606</a:t>
            </a:r>
          </a:p>
          <a:p>
            <a:pPr marL="1371600" lvl="3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Fax: 502-573-3712</a:t>
            </a:r>
          </a:p>
          <a:p>
            <a:pPr marL="914400" lvl="2" indent="0">
              <a:buNone/>
            </a:pPr>
            <a:r>
              <a:rPr lang="en-US" sz="80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lvl="2"/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n-U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Counties Branch</a:t>
            </a:r>
            <a:b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Your Local Gov. Advisor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			</a:t>
            </a:r>
            <a:r>
              <a:rPr lang="en-US" sz="4800" dirty="0">
                <a:solidFill>
                  <a:schemeClr val="bg1"/>
                </a:solidFill>
                <a:latin typeface="Garamond" panose="02020404030301010803" pitchFamily="18" charset="0"/>
              </a:rPr>
              <a:t>Will Summersett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Green River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Pennyrile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Purchase</a:t>
            </a:r>
          </a:p>
        </p:txBody>
      </p:sp>
    </p:spTree>
    <p:extLst>
      <p:ext uri="{BB962C8B-B14F-4D97-AF65-F5344CB8AC3E}">
        <p14:creationId xmlns:p14="http://schemas.microsoft.com/office/powerpoint/2010/main" val="6518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Counties Branch</a:t>
            </a:r>
            <a:b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Your Local Gov. Advisor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			</a:t>
            </a:r>
            <a:r>
              <a:rPr lang="en-US" sz="4800" dirty="0">
                <a:solidFill>
                  <a:schemeClr val="bg1"/>
                </a:solidFill>
                <a:latin typeface="Garamond" panose="02020404030301010803" pitchFamily="18" charset="0"/>
              </a:rPr>
              <a:t>Wendy Thompson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County Official’s Training Program</a:t>
            </a:r>
          </a:p>
        </p:txBody>
      </p:sp>
    </p:spTree>
    <p:extLst>
      <p:ext uri="{BB962C8B-B14F-4D97-AF65-F5344CB8AC3E}">
        <p14:creationId xmlns:p14="http://schemas.microsoft.com/office/powerpoint/2010/main" val="30775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Budget Process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		</a:t>
            </a:r>
            <a:r>
              <a:rPr lang="en-US" sz="4800" dirty="0">
                <a:solidFill>
                  <a:schemeClr val="bg1"/>
                </a:solidFill>
                <a:latin typeface="Garamond" panose="02020404030301010803" pitchFamily="18" charset="0"/>
              </a:rPr>
              <a:t>October / November</a:t>
            </a:r>
          </a:p>
          <a:p>
            <a:pPr marL="457200" lvl="1" indent="0">
              <a:buNone/>
            </a:pPr>
            <a:endParaRPr lang="en-US" sz="3200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en-US" sz="350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3500" smtClean="0">
                <a:solidFill>
                  <a:schemeClr val="bg1"/>
                </a:solidFill>
                <a:latin typeface="Garamond" panose="02020404030301010803" pitchFamily="18" charset="0"/>
              </a:rPr>
              <a:t>	   </a:t>
            </a:r>
            <a:r>
              <a:rPr lang="en-US" sz="3500" u="sng" smtClean="0">
                <a:solidFill>
                  <a:schemeClr val="bg1"/>
                </a:solidFill>
                <a:latin typeface="Garamond" panose="02020404030301010803" pitchFamily="18" charset="0"/>
              </a:rPr>
              <a:t>Letter </a:t>
            </a:r>
            <a:r>
              <a:rPr lang="en-US" sz="3500" u="sng" dirty="0">
                <a:solidFill>
                  <a:schemeClr val="bg1"/>
                </a:solidFill>
                <a:latin typeface="Garamond" panose="02020404030301010803" pitchFamily="18" charset="0"/>
              </a:rPr>
              <a:t>from State Local </a:t>
            </a:r>
            <a:r>
              <a:rPr lang="en-US" sz="3500" u="sng">
                <a:solidFill>
                  <a:schemeClr val="bg1"/>
                </a:solidFill>
                <a:latin typeface="Garamond" panose="02020404030301010803" pitchFamily="18" charset="0"/>
              </a:rPr>
              <a:t>Finance </a:t>
            </a:r>
            <a:r>
              <a:rPr lang="en-US" sz="3500" u="sng" smtClean="0">
                <a:solidFill>
                  <a:schemeClr val="bg1"/>
                </a:solidFill>
                <a:latin typeface="Garamond" panose="02020404030301010803" pitchFamily="18" charset="0"/>
              </a:rPr>
              <a:t>Officer</a:t>
            </a:r>
          </a:p>
          <a:p>
            <a:pPr marL="457200" lvl="1" indent="0">
              <a:buNone/>
            </a:pPr>
            <a:endParaRPr lang="en-US" sz="3500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Reminder to begin preparing budget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The Official Fee Office Budget Form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Fee Office Budget Forms on the Website</a:t>
            </a:r>
          </a:p>
          <a:p>
            <a:pPr marL="914400" lvl="2" indent="0">
              <a:buNone/>
            </a:pPr>
            <a:r>
              <a:rPr lang="en-US" sz="2800" dirty="0">
                <a:solidFill>
                  <a:srgbClr val="FFFF00"/>
                </a:solidFill>
                <a:latin typeface="Garamond" panose="020204040303010108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www.kydlgweb.ky.gov</a:t>
            </a:r>
            <a:endParaRPr lang="en-US" sz="2800" dirty="0">
              <a:solidFill>
                <a:srgbClr val="FFFF00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Consumer Price Index estimate –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No longer provided</a:t>
            </a:r>
          </a:p>
          <a:p>
            <a:pPr lvl="2"/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6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Budget Schedule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Garamond" panose="02020404030301010803" pitchFamily="18" charset="0"/>
              </a:rPr>
              <a:t>Budget is due to the Fiscal Court By: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Garamond" panose="02020404030301010803" pitchFamily="18" charset="0"/>
              </a:rPr>
              <a:t>January 15th</a:t>
            </a:r>
          </a:p>
          <a:p>
            <a:pPr lvl="2"/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A557D3-3FFD-4A89-904C-82BF5E5A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2" y="500062"/>
            <a:ext cx="7816788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aramond" panose="02020404030301010803" pitchFamily="18" charset="0"/>
              </a:rPr>
              <a:t>Approving Fee</a:t>
            </a: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b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6000" u="sng" dirty="0">
                <a:solidFill>
                  <a:schemeClr val="bg1"/>
                </a:solidFill>
                <a:latin typeface="Garamond" panose="02020404030301010803" pitchFamily="18" charset="0"/>
              </a:rPr>
              <a:t>Office Budget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FF8CC8-93E8-4036-9EB0-67C26148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</a:t>
            </a:r>
          </a:p>
          <a:p>
            <a:pPr marL="914400" lvl="2" indent="0">
              <a:buNone/>
            </a:pPr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Approve 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as a whole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Without spending caps</a:t>
            </a:r>
          </a:p>
          <a:p>
            <a:pPr lvl="2"/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Approve each line item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Put a spending cap on each line item</a:t>
            </a:r>
          </a:p>
          <a:p>
            <a:pPr lvl="2"/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r>
              <a:rPr lang="en-US" sz="3200" u="sng" dirty="0">
                <a:solidFill>
                  <a:schemeClr val="bg1"/>
                </a:solidFill>
                <a:latin typeface="Garamond" panose="02020404030301010803" pitchFamily="18" charset="0"/>
              </a:rPr>
              <a:t>Order must state specifics of approval</a:t>
            </a:r>
          </a:p>
        </p:txBody>
      </p:sp>
    </p:spTree>
    <p:extLst>
      <p:ext uri="{BB962C8B-B14F-4D97-AF65-F5344CB8AC3E}">
        <p14:creationId xmlns:p14="http://schemas.microsoft.com/office/powerpoint/2010/main" val="1513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LG Documents" ma:contentTypeID="0x010100DD81549B557B3044B885155E81CEFB8300BF4F60ED156CE94681D2DE44B6E56191" ma:contentTypeVersion="4" ma:contentTypeDescription="" ma:contentTypeScope="" ma:versionID="62c7944402671522f88bbc4e3bd282d6">
  <xsd:schema xmlns:xsd="http://www.w3.org/2001/XMLSchema" xmlns:xs="http://www.w3.org/2001/XMLSchema" xmlns:p="http://schemas.microsoft.com/office/2006/metadata/properties" xmlns:ns2="e1c8c58c-2a2c-4b83-bbaa-89d7d2189847" targetNamespace="http://schemas.microsoft.com/office/2006/metadata/properties" ma:root="true" ma:fieldsID="fb44e4ec72f82ce0b8cdc74ee62b7ace" ns2:_="">
    <xsd:import namespace="e1c8c58c-2a2c-4b83-bbaa-89d7d2189847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Document_x0020_Sub-Section" minOccurs="0"/>
                <xsd:element ref="ns2:CDBG_x0020_Chapters" minOccurs="0"/>
                <xsd:element ref="ns2:Chapter_x0020_Ra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8c58c-2a2c-4b83-bbaa-89d7d2189847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ity"/>
                    <xsd:enumeration value="Conference"/>
                    <xsd:enumeration value="County"/>
                    <xsd:enumeration value="Debt"/>
                    <xsd:enumeration value="eClearinghouse"/>
                    <xsd:enumeration value="Employee Resources"/>
                    <xsd:enumeration value="Federal Grants"/>
                    <xsd:enumeration value="Legal"/>
                    <xsd:enumeration value="State Grants"/>
                    <xsd:enumeration value="Training"/>
                  </xsd:restriction>
                </xsd:simpleType>
              </xsd:element>
            </xsd:sequence>
          </xsd:extension>
        </xsd:complexContent>
      </xsd:complexType>
    </xsd:element>
    <xsd:element name="Document_x0020_Sub-Section" ma:index="9" nillable="true" ma:displayName="Document Sub-Section" ma:internalName="Document_x0020_Sub_x002d_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C"/>
                    <xsd:enumeration value="BABA"/>
                    <xsd:enumeration value="CDBG"/>
                    <xsd:enumeration value="City UFIR"/>
                    <xsd:enumeration value="Covid-19"/>
                    <xsd:enumeration value="Disaster"/>
                    <xsd:enumeration value="DRA"/>
                    <xsd:enumeration value="LWCF"/>
                    <xsd:enumeration value="NSP"/>
                    <xsd:enumeration value="RHP"/>
                    <xsd:enumeration value="RTP"/>
                    <xsd:enumeration value="Ethics Ordinances"/>
                    <xsd:enumeration value="Interlocal Agreements"/>
                    <xsd:enumeration value="Public-Private Partnerships"/>
                    <xsd:enumeration value="ADDs"/>
                    <xsd:enumeration value="Coal Development"/>
                    <xsd:enumeration value="Flood Control"/>
                    <xsd:enumeration value="Grant Program"/>
                    <xsd:enumeration value="Special Programs"/>
                    <xsd:enumeration value="2021 CDBG-DR Programs &amp; Projects"/>
                    <xsd:enumeration value="2022 CDBG-DR Programs &amp; Projects"/>
                    <xsd:enumeration value="CDBG Guidelines and Applications"/>
                    <xsd:enumeration value="CDBG Handbook"/>
                    <xsd:enumeration value="CDBG Handbook Only"/>
                    <xsd:enumeration value="CDBG Resources and Forms"/>
                    <xsd:enumeration value="CDBG-DR Performance Reports"/>
                    <xsd:enumeration value="City other downloads"/>
                    <xsd:enumeration value="City Statute Reports"/>
                    <xsd:enumeration value="City Tax Rates Info"/>
                    <xsd:enumeration value="Coal Severance"/>
                    <xsd:enumeration value="Local Government Debt"/>
                    <xsd:enumeration value="RDAAP"/>
                    <xsd:enumeration value="PRICE Program"/>
                  </xsd:restriction>
                </xsd:simpleType>
              </xsd:element>
            </xsd:sequence>
          </xsd:extension>
        </xsd:complexContent>
      </xsd:complexType>
    </xsd:element>
    <xsd:element name="CDBG_x0020_Chapters" ma:index="10" nillable="true" ma:displayName="CDBG Chapters" ma:format="Dropdown" ma:internalName="CDBG_x0020_Chapters">
      <xsd:simpleType>
        <xsd:restriction base="dms:Choice">
          <xsd:enumeration value="Chapter 00: Introduction"/>
          <xsd:enumeration value="Chapter 1: Project Administration"/>
          <xsd:enumeration value="Chapter 2: Environmental Review"/>
          <xsd:enumeration value="Chapter 3: Financial Management"/>
          <xsd:enumeration value="Chapter 4: Procurement"/>
          <xsd:enumeration value="Chapter 5: Contracting"/>
          <xsd:enumeration value="Chapter 6: Labor Standards and Construction Management"/>
          <xsd:enumeration value="Chapter 7: Fair Housing and Equal Opportunity"/>
          <xsd:enumeration value="Chapter 8: Relocation, Displacement and One-for-One Replacement"/>
          <xsd:enumeration value="Chapter 9: Acquisition"/>
          <xsd:enumeration value="Chapter 10: Housing"/>
          <xsd:enumeration value="Chapter 10: Duplication of Benefits"/>
          <xsd:enumeration value="Chapter 11: Green Building Requirements"/>
          <xsd:enumeration value="Chapter 11: Economic Development"/>
          <xsd:enumeration value="Chapter 12: Mitigation Requirements"/>
          <xsd:enumeration value="Chapter 12: Amendments and Monitoring"/>
          <xsd:enumeration value="Chapter 13: Close Out"/>
          <xsd:enumeration value="Chapter 13: Amendments and Monitoring"/>
          <xsd:enumeration value="Chapter 14: Project Closeout"/>
          <xsd:enumeration value="Chapter 15: Procedures to Detect Fraud, Waste and Abuse"/>
          <xsd:enumeration value="Guidelines"/>
          <xsd:enumeration value="Applications"/>
          <xsd:enumeration value="​​Administrative Forms"/>
          <xsd:enumeration value="Labor"/>
          <xsd:enumeration value="Fair Housing and Title VI"/>
          <xsd:enumeration value="Uniform Act​"/>
          <xsd:enumeration value="Environmental Review"/>
        </xsd:restriction>
      </xsd:simpleType>
    </xsd:element>
    <xsd:element name="Chapter_x0020_Rank" ma:index="11" nillable="true" ma:displayName="Chapter Rank" ma:format="Dropdown" ma:internalName="Chapter_x0020_Rank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e1c8c58c-2a2c-4b83-bbaa-89d7d2189847">
      <Value>County</Value>
    </Document_x0020_Type>
    <Chapter_x0020_Rank xmlns="e1c8c58c-2a2c-4b83-bbaa-89d7d2189847" xsi:nil="true"/>
    <CDBG_x0020_Chapters xmlns="e1c8c58c-2a2c-4b83-bbaa-89d7d2189847" xsi:nil="true"/>
    <Document_x0020_Sub-Section xmlns="e1c8c58c-2a2c-4b83-bbaa-89d7d2189847" xsi:nil="true"/>
  </documentManagement>
</p:properties>
</file>

<file path=customXml/itemProps1.xml><?xml version="1.0" encoding="utf-8"?>
<ds:datastoreItem xmlns:ds="http://schemas.openxmlformats.org/officeDocument/2006/customXml" ds:itemID="{5A3A9EB3-F62E-4294-9BA6-55694ECB338C}"/>
</file>

<file path=customXml/itemProps2.xml><?xml version="1.0" encoding="utf-8"?>
<ds:datastoreItem xmlns:ds="http://schemas.openxmlformats.org/officeDocument/2006/customXml" ds:itemID="{9AFC8BD1-56F0-4F44-AAA1-83330B8DFEB0}"/>
</file>

<file path=customXml/itemProps3.xml><?xml version="1.0" encoding="utf-8"?>
<ds:datastoreItem xmlns:ds="http://schemas.openxmlformats.org/officeDocument/2006/customXml" ds:itemID="{DC863442-BD6F-4334-9AB1-88DCE7C85D4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3606</TotalTime>
  <Words>959</Words>
  <Application>Microsoft Office PowerPoint</Application>
  <PresentationFormat>Widescreen</PresentationFormat>
  <Paragraphs>304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Calibri Light</vt:lpstr>
      <vt:lpstr>Century Schoolbook</vt:lpstr>
      <vt:lpstr>Garamond</vt:lpstr>
      <vt:lpstr>Wingdings</vt:lpstr>
      <vt:lpstr>Office Theme</vt:lpstr>
      <vt:lpstr>Worksheet</vt:lpstr>
      <vt:lpstr>PowerPoint Presentation</vt:lpstr>
      <vt:lpstr>Counties Branch Your Local Gov. Advisor</vt:lpstr>
      <vt:lpstr>Counties Branch Your Local Gov. Advisor</vt:lpstr>
      <vt:lpstr>Counties Branch Your Local Gov. Advisor</vt:lpstr>
      <vt:lpstr>Counties Branch Your Local Gov. Advisor</vt:lpstr>
      <vt:lpstr>Counties Branch Your Local Gov. Advisor</vt:lpstr>
      <vt:lpstr>Budget Process</vt:lpstr>
      <vt:lpstr>Budget Schedule</vt:lpstr>
      <vt:lpstr>Approving Fee  Office Budget</vt:lpstr>
      <vt:lpstr>Setting Maximum Amounts for Fee Offices Deputies and Assistants</vt:lpstr>
      <vt:lpstr> </vt:lpstr>
      <vt:lpstr>Approving Fee  Office Budgets</vt:lpstr>
      <vt:lpstr>Sheriff’s Budget</vt:lpstr>
      <vt:lpstr>Fee Official Support</vt:lpstr>
      <vt:lpstr>Handling Public Funds</vt:lpstr>
      <vt:lpstr>Handling Public Funds</vt:lpstr>
      <vt:lpstr>Handling Public Funds</vt:lpstr>
      <vt:lpstr>Handling Public Funds</vt:lpstr>
      <vt:lpstr>Sheriff Fee Accounting</vt:lpstr>
      <vt:lpstr>Sheriff Fee Accounting</vt:lpstr>
      <vt:lpstr>Receipt</vt:lpstr>
      <vt:lpstr>PowerPoint Presentation</vt:lpstr>
      <vt:lpstr>Daily Cash  Checkout Sheet</vt:lpstr>
      <vt:lpstr>PowerPoint Presentation</vt:lpstr>
      <vt:lpstr>Receipts Journal</vt:lpstr>
      <vt:lpstr>Expenditure Ledger</vt:lpstr>
      <vt:lpstr>Expenditure Ledger</vt:lpstr>
      <vt:lpstr>PowerPoint Presentation</vt:lpstr>
      <vt:lpstr>Budget &amp; Quarterly Report</vt:lpstr>
      <vt:lpstr>Quarterly Financial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Budget /  Quarterly Report</vt:lpstr>
      <vt:lpstr>PowerPoint Presentation</vt:lpstr>
      <vt:lpstr>PowerPoint Presentation</vt:lpstr>
      <vt:lpstr>Common Errors</vt:lpstr>
      <vt:lpstr>Common Errors</vt:lpstr>
      <vt:lpstr>Check Sheets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Sheriff's Bookkeepers Meeting</dc:title>
  <dc:creator>Wagoner, Jessica D (DLG)</dc:creator>
  <cp:lastModifiedBy>Brown, Robert O (DLG)</cp:lastModifiedBy>
  <cp:revision>98</cp:revision>
  <dcterms:created xsi:type="dcterms:W3CDTF">2021-07-27T15:49:43Z</dcterms:created>
  <dcterms:modified xsi:type="dcterms:W3CDTF">2021-09-10T14:00:00Z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0x010100DD81549B557B3044B885155E81CEFB8300BF4F60ED156CE94681D2DE44B6E56191</vt:lpwstr>
  </property>
</Properties>
</file>